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5143500" type="screen16x9"/>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7"/>
    <p:restoredTop sz="94660"/>
  </p:normalViewPr>
  <p:slideViewPr>
    <p:cSldViewPr>
      <p:cViewPr varScale="1">
        <p:scale>
          <a:sx n="144" d="100"/>
          <a:sy n="144" d="100"/>
        </p:scale>
        <p:origin x="366" y="126"/>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3"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4"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2026/5/26</a:t>
            </a:fld>
            <a:endParaRPr kumimoji="1" lang="ja-JP" altLang="en-US"/>
          </a:p>
        </p:txBody>
      </p:sp>
      <p:sp>
        <p:nvSpPr>
          <p:cNvPr id="1105"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6"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7"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8"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457200" y="1239602"/>
            <a:ext cx="8229600" cy="1008112"/>
          </a:xfrm>
        </p:spPr>
        <p:txBody>
          <a:bodyPr/>
          <a:lstStyle>
            <a:lvl1pPr>
              <a:defRPr b="0"/>
            </a:lvl1pPr>
          </a:lstStyle>
          <a:p>
            <a:r>
              <a:rPr kumimoji="1" lang="ja-JP" altLang="en-US"/>
              <a:t>マスター タイトルの書式設定</a:t>
            </a:r>
            <a:endParaRPr kumimoji="1" lang="ja-JP" altLang="en-US" dirty="0"/>
          </a:p>
        </p:txBody>
      </p:sp>
      <p:sp>
        <p:nvSpPr>
          <p:cNvPr id="1032" name="サブタイトル 2"/>
          <p:cNvSpPr>
            <a:spLocks noGrp="1"/>
          </p:cNvSpPr>
          <p:nvPr>
            <p:ph type="subTitle" idx="1"/>
          </p:nvPr>
        </p:nvSpPr>
        <p:spPr>
          <a:xfrm>
            <a:off x="457200" y="2319722"/>
            <a:ext cx="8229600" cy="1728192"/>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457200" y="1302610"/>
            <a:ext cx="8229600" cy="317735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05979"/>
            <a:ext cx="2057400" cy="4273983"/>
          </a:xfrm>
        </p:spPr>
        <p:txBody>
          <a:bodyPr vert="eaVert"/>
          <a:lstStyle/>
          <a:p>
            <a:r>
              <a:rPr kumimoji="1" lang="ja-JP" altLang="en-US"/>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457200" y="205979"/>
            <a:ext cx="6019800" cy="427398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マスター タイトルの書式設定</a:t>
            </a:r>
          </a:p>
        </p:txBody>
      </p:sp>
      <p:sp>
        <p:nvSpPr>
          <p:cNvPr id="1038" name="コンテンツ プレースホルダー 2"/>
          <p:cNvSpPr>
            <a:spLocks noGrp="1"/>
          </p:cNvSpPr>
          <p:nvPr>
            <p:ph idx="1"/>
          </p:nvPr>
        </p:nvSpPr>
        <p:spPr>
          <a:xfrm>
            <a:off x="457200" y="1302610"/>
            <a:ext cx="8229600" cy="32110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2026/5/26</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457200" y="2211710"/>
            <a:ext cx="8229600" cy="792088"/>
          </a:xfrm>
        </p:spPr>
        <p:txBody>
          <a:bodyPr anchor="t"/>
          <a:lstStyle>
            <a:lvl1pPr algn="ctr">
              <a:defRPr sz="4000" b="0" cap="all"/>
            </a:lvl1pPr>
          </a:lstStyle>
          <a:p>
            <a:r>
              <a:rPr kumimoji="1" lang="ja-JP" altLang="en-US"/>
              <a:t>マスター タイトルの書式設定</a:t>
            </a:r>
            <a:endParaRPr kumimoji="1" lang="ja-JP" altLang="en-US" dirty="0"/>
          </a:p>
        </p:txBody>
      </p:sp>
      <p:sp>
        <p:nvSpPr>
          <p:cNvPr id="1044" name="テキスト プレースホルダー 2"/>
          <p:cNvSpPr>
            <a:spLocks noGrp="1"/>
          </p:cNvSpPr>
          <p:nvPr>
            <p:ph type="body" idx="1"/>
          </p:nvPr>
        </p:nvSpPr>
        <p:spPr>
          <a:xfrm>
            <a:off x="457200" y="888562"/>
            <a:ext cx="8229600" cy="1323148"/>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50" name="コンテンツ プレースホルダー 2"/>
          <p:cNvSpPr>
            <a:spLocks noGrp="1"/>
          </p:cNvSpPr>
          <p:nvPr>
            <p:ph sz="half" idx="1"/>
          </p:nvPr>
        </p:nvSpPr>
        <p:spPr>
          <a:xfrm>
            <a:off x="457200" y="1302611"/>
            <a:ext cx="3970784" cy="3177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1" name="コンテンツ プレースホルダー 3"/>
          <p:cNvSpPr>
            <a:spLocks noGrp="1"/>
          </p:cNvSpPr>
          <p:nvPr>
            <p:ph sz="half" idx="2"/>
          </p:nvPr>
        </p:nvSpPr>
        <p:spPr>
          <a:xfrm>
            <a:off x="4680012" y="1302611"/>
            <a:ext cx="4006788" cy="31773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a:t>マスター タイトルの書式設定</a:t>
            </a:r>
            <a:endParaRPr kumimoji="1" lang="ja-JP" altLang="en-US" dirty="0"/>
          </a:p>
        </p:txBody>
      </p:sp>
      <p:sp>
        <p:nvSpPr>
          <p:cNvPr id="1057" name="テキスト プレースホルダー 2"/>
          <p:cNvSpPr>
            <a:spLocks noGrp="1"/>
          </p:cNvSpPr>
          <p:nvPr>
            <p:ph type="body" idx="1"/>
          </p:nvPr>
        </p:nvSpPr>
        <p:spPr>
          <a:xfrm>
            <a:off x="457200" y="1151335"/>
            <a:ext cx="397078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58" name="コンテンツ プレースホルダー 3"/>
          <p:cNvSpPr>
            <a:spLocks noGrp="1"/>
          </p:cNvSpPr>
          <p:nvPr>
            <p:ph sz="half" idx="2"/>
          </p:nvPr>
        </p:nvSpPr>
        <p:spPr>
          <a:xfrm>
            <a:off x="457200" y="1631156"/>
            <a:ext cx="3970784" cy="284880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59" name="テキスト プレースホルダー 4"/>
          <p:cNvSpPr>
            <a:spLocks noGrp="1"/>
          </p:cNvSpPr>
          <p:nvPr>
            <p:ph type="body" sz="quarter" idx="3"/>
          </p:nvPr>
        </p:nvSpPr>
        <p:spPr>
          <a:xfrm>
            <a:off x="4716016" y="1151335"/>
            <a:ext cx="3970784"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1060" name="コンテンツ プレースホルダー 5"/>
          <p:cNvSpPr>
            <a:spLocks noGrp="1"/>
          </p:cNvSpPr>
          <p:nvPr>
            <p:ph sz="quarter" idx="4"/>
          </p:nvPr>
        </p:nvSpPr>
        <p:spPr>
          <a:xfrm>
            <a:off x="4716016" y="1631156"/>
            <a:ext cx="3970784" cy="284880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1" y="204787"/>
            <a:ext cx="3008313" cy="871538"/>
          </a:xfrm>
        </p:spPr>
        <p:txBody>
          <a:bodyPr anchor="b">
            <a:normAutofit/>
          </a:bodyPr>
          <a:lstStyle>
            <a:lvl1pPr algn="l">
              <a:defRPr sz="2400" b="1"/>
            </a:lvl1pPr>
          </a:lstStyle>
          <a:p>
            <a:r>
              <a:rPr kumimoji="1" lang="ja-JP" altLang="en-US"/>
              <a:t>マスター タイトルの書式設定</a:t>
            </a:r>
            <a:endParaRPr kumimoji="1" lang="ja-JP" altLang="en-US" dirty="0"/>
          </a:p>
        </p:txBody>
      </p:sp>
      <p:sp>
        <p:nvSpPr>
          <p:cNvPr id="1075" name="コンテンツ プレースホルダー 2"/>
          <p:cNvSpPr>
            <a:spLocks noGrp="1"/>
          </p:cNvSpPr>
          <p:nvPr>
            <p:ph idx="1"/>
          </p:nvPr>
        </p:nvSpPr>
        <p:spPr>
          <a:xfrm>
            <a:off x="3635896" y="204789"/>
            <a:ext cx="4727438" cy="42317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1076" name="テキスト プレースホルダー 3"/>
          <p:cNvSpPr>
            <a:spLocks noGrp="1"/>
          </p:cNvSpPr>
          <p:nvPr>
            <p:ph type="body" sz="half" idx="2"/>
          </p:nvPr>
        </p:nvSpPr>
        <p:spPr>
          <a:xfrm>
            <a:off x="457202" y="1275606"/>
            <a:ext cx="3008312" cy="320435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3516855"/>
            <a:ext cx="5486400" cy="425054"/>
          </a:xfrm>
        </p:spPr>
        <p:txBody>
          <a:bodyPr anchor="b">
            <a:normAutofit/>
          </a:bodyPr>
          <a:lstStyle>
            <a:lvl1pPr algn="l">
              <a:defRPr sz="2400" b="1"/>
            </a:lvl1pPr>
          </a:lstStyle>
          <a:p>
            <a:r>
              <a:rPr kumimoji="1" lang="ja-JP" altLang="en-US"/>
              <a:t>マスター タイトルの書式設定</a:t>
            </a:r>
            <a:endParaRPr kumimoji="1" lang="ja-JP" altLang="en-US" dirty="0"/>
          </a:p>
        </p:txBody>
      </p:sp>
      <p:sp>
        <p:nvSpPr>
          <p:cNvPr id="1082" name="図プレースホルダー 2"/>
          <p:cNvSpPr>
            <a:spLocks noGrp="1"/>
          </p:cNvSpPr>
          <p:nvPr>
            <p:ph type="pic" idx="1"/>
          </p:nvPr>
        </p:nvSpPr>
        <p:spPr>
          <a:xfrm>
            <a:off x="1792288" y="159482"/>
            <a:ext cx="5486400" cy="328412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792288" y="3975907"/>
            <a:ext cx="5486400" cy="5040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2026/5/26</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2519772" y="4677984"/>
            <a:ext cx="4104456" cy="273844"/>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457200" y="313990"/>
            <a:ext cx="8229600" cy="745592"/>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1027" name="テキスト プレースホルダー 2"/>
          <p:cNvSpPr>
            <a:spLocks noGrp="1"/>
          </p:cNvSpPr>
          <p:nvPr>
            <p:ph type="body" idx="1"/>
          </p:nvPr>
        </p:nvSpPr>
        <p:spPr>
          <a:xfrm>
            <a:off x="457200" y="1302610"/>
            <a:ext cx="8229600" cy="3211004"/>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 </a:t>
            </a:r>
            <a:r>
              <a:rPr kumimoji="1" lang="en-US" altLang="ja-JP" dirty="0"/>
              <a:t>6 </a:t>
            </a:r>
            <a:r>
              <a:rPr kumimoji="1" lang="ja-JP" altLang="en-US" dirty="0"/>
              <a:t>レベル</a:t>
            </a:r>
          </a:p>
          <a:p>
            <a:pPr lvl="6"/>
            <a:r>
              <a:rPr kumimoji="1" lang="ja-JP" altLang="en-US" dirty="0"/>
              <a:t>第 </a:t>
            </a:r>
            <a:r>
              <a:rPr kumimoji="1" lang="en-US" altLang="ja-JP" dirty="0"/>
              <a:t>7 </a:t>
            </a:r>
            <a:r>
              <a:rPr kumimoji="1" lang="ja-JP" altLang="en-US" dirty="0"/>
              <a:t>レベル</a:t>
            </a:r>
          </a:p>
          <a:p>
            <a:pPr lvl="7"/>
            <a:r>
              <a:rPr kumimoji="1" lang="ja-JP" altLang="en-US" dirty="0"/>
              <a:t>第 </a:t>
            </a:r>
            <a:r>
              <a:rPr kumimoji="1" lang="en-US" altLang="ja-JP" dirty="0"/>
              <a:t>8 </a:t>
            </a:r>
            <a:r>
              <a:rPr kumimoji="1" lang="ja-JP" altLang="en-US" dirty="0"/>
              <a:t>レベル</a:t>
            </a:r>
          </a:p>
          <a:p>
            <a:pPr lvl="8"/>
            <a:r>
              <a:rPr kumimoji="1" lang="ja-JP" altLang="en-US" dirty="0"/>
              <a:t>第 </a:t>
            </a:r>
            <a:r>
              <a:rPr kumimoji="1" lang="en-US" altLang="ja-JP" dirty="0"/>
              <a:t>9 </a:t>
            </a:r>
            <a:r>
              <a:rPr kumimoji="1" lang="ja-JP" altLang="en-US" dirty="0"/>
              <a:t>レベル</a:t>
            </a:r>
          </a:p>
        </p:txBody>
      </p:sp>
      <p:sp>
        <p:nvSpPr>
          <p:cNvPr id="1028" name="日付プレースホルダー 3"/>
          <p:cNvSpPr>
            <a:spLocks noGrp="1"/>
          </p:cNvSpPr>
          <p:nvPr>
            <p:ph type="dt" sz="half" idx="2"/>
          </p:nvPr>
        </p:nvSpPr>
        <p:spPr>
          <a:xfrm>
            <a:off x="457200" y="4677984"/>
            <a:ext cx="1882552" cy="273844"/>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2026/5/26</a:t>
            </a:fld>
            <a:endParaRPr lang="ja-JP" altLang="en-US" dirty="0"/>
          </a:p>
        </p:txBody>
      </p:sp>
      <p:sp>
        <p:nvSpPr>
          <p:cNvPr id="1029" name="スライド番号プレースホルダー 5"/>
          <p:cNvSpPr>
            <a:spLocks noGrp="1"/>
          </p:cNvSpPr>
          <p:nvPr>
            <p:ph type="sldNum" sz="quarter" idx="4"/>
          </p:nvPr>
        </p:nvSpPr>
        <p:spPr>
          <a:xfrm>
            <a:off x="6768244" y="4677984"/>
            <a:ext cx="1918556" cy="273844"/>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08" name="四角形 108"/>
          <p:cNvGraphicFramePr>
            <a:graphicFrameLocks noGrp="1"/>
          </p:cNvGraphicFramePr>
          <p:nvPr/>
        </p:nvGraphicFramePr>
        <p:xfrm>
          <a:off x="457201" y="0"/>
          <a:ext cx="8229598" cy="213360"/>
        </p:xfrm>
        <a:graphic>
          <a:graphicData uri="http://schemas.openxmlformats.org/drawingml/2006/table">
            <a:tbl>
              <a:tblPr/>
              <a:tblGrid>
                <a:gridCol w="8229598">
                  <a:extLst>
                    <a:ext uri="{9D8B030D-6E8A-4147-A177-3AD203B41FA5}">
                      <a16:colId xmlns:a16="http://schemas.microsoft.com/office/drawing/2014/main" val="20000"/>
                    </a:ext>
                  </a:extLst>
                </a:gridCol>
              </a:tblGrid>
              <a:tr h="197510">
                <a:tc>
                  <a:txBody>
                    <a:bodyPr/>
                    <a:lstStyle/>
                    <a:p>
                      <a:pPr algn="ctr"/>
                      <a:r>
                        <a:rPr lang="ja-JP" altLang="en-US" sz="1400" b="1">
                          <a:solidFill>
                            <a:srgbClr val="000000"/>
                          </a:solidFill>
                          <a:latin typeface="Yu Gothic"/>
                        </a:rPr>
                        <a:t>瀬戸内市官民共創提案書</a:t>
                      </a:r>
                      <a:endParaRPr kumimoji="1" lang="ja-JP" altLang="en-US" sz="1600" dirty="0"/>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graphicFrame>
        <p:nvGraphicFramePr>
          <p:cNvPr id="1209" name="四角形 109"/>
          <p:cNvGraphicFramePr>
            <a:graphicFrameLocks noGrp="1"/>
          </p:cNvGraphicFramePr>
          <p:nvPr/>
        </p:nvGraphicFramePr>
        <p:xfrm>
          <a:off x="35994" y="114958"/>
          <a:ext cx="8229598" cy="214581"/>
        </p:xfrm>
        <a:graphic>
          <a:graphicData uri="http://schemas.openxmlformats.org/drawingml/2006/table">
            <a:tbl>
              <a:tblPr/>
              <a:tblGrid>
                <a:gridCol w="8229598">
                  <a:extLst>
                    <a:ext uri="{9D8B030D-6E8A-4147-A177-3AD203B41FA5}">
                      <a16:colId xmlns:a16="http://schemas.microsoft.com/office/drawing/2014/main" val="20000"/>
                    </a:ext>
                  </a:extLst>
                </a:gridCol>
              </a:tblGrid>
              <a:tr h="214581">
                <a:tc>
                  <a:txBody>
                    <a:bodyPr/>
                    <a:lstStyle/>
                    <a:p>
                      <a:pPr algn="l"/>
                      <a:r>
                        <a:rPr lang="ja-JP" altLang="en-US" sz="1000">
                          <a:solidFill>
                            <a:srgbClr val="000000"/>
                          </a:solidFill>
                          <a:latin typeface="Yu Gothic"/>
                        </a:rPr>
                        <a:t>※A4/１枚に簡潔にまとめてご提出ください。</a:t>
                      </a:r>
                      <a:endParaRPr kumimoji="1" lang="ja-JP" altLang="en-US" sz="1100" dirty="0"/>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graphicFrame>
        <p:nvGraphicFramePr>
          <p:cNvPr id="1210" name="四角形 110"/>
          <p:cNvGraphicFramePr>
            <a:graphicFrameLocks noGrp="1"/>
          </p:cNvGraphicFramePr>
          <p:nvPr/>
        </p:nvGraphicFramePr>
        <p:xfrm>
          <a:off x="36000" y="329539"/>
          <a:ext cx="3316800" cy="685800"/>
        </p:xfrm>
        <a:graphic>
          <a:graphicData uri="http://schemas.openxmlformats.org/drawingml/2006/table">
            <a:tbl>
              <a:tblPr/>
              <a:tblGrid>
                <a:gridCol w="829200">
                  <a:extLst>
                    <a:ext uri="{9D8B030D-6E8A-4147-A177-3AD203B41FA5}">
                      <a16:colId xmlns:a16="http://schemas.microsoft.com/office/drawing/2014/main" val="20000"/>
                    </a:ext>
                  </a:extLst>
                </a:gridCol>
                <a:gridCol w="2487600">
                  <a:extLst>
                    <a:ext uri="{9D8B030D-6E8A-4147-A177-3AD203B41FA5}">
                      <a16:colId xmlns:a16="http://schemas.microsoft.com/office/drawing/2014/main" val="20001"/>
                    </a:ext>
                  </a:extLst>
                </a:gridCol>
              </a:tblGrid>
              <a:tr h="228600">
                <a:tc>
                  <a:txBody>
                    <a:bodyPr/>
                    <a:lstStyle/>
                    <a:p>
                      <a:pPr algn="ctr"/>
                      <a:r>
                        <a:rPr lang="ja-JP" altLang="en-US" sz="1000">
                          <a:solidFill>
                            <a:srgbClr val="000000"/>
                          </a:solidFill>
                          <a:latin typeface="Yu Gothic"/>
                        </a:rPr>
                        <a:t>提出日</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8600">
                <a:tc>
                  <a:txBody>
                    <a:bodyPr/>
                    <a:lstStyle/>
                    <a:p>
                      <a:pPr algn="ctr"/>
                      <a:r>
                        <a:rPr lang="ja-JP" altLang="en-US" sz="1000">
                          <a:solidFill>
                            <a:srgbClr val="000000"/>
                          </a:solidFill>
                          <a:latin typeface="Yu Gothic"/>
                        </a:rPr>
                        <a:t>企業名</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8600">
                <a:tc>
                  <a:txBody>
                    <a:bodyPr/>
                    <a:lstStyle/>
                    <a:p>
                      <a:pPr algn="ctr"/>
                      <a:r>
                        <a:rPr lang="ja-JP" altLang="en-US" sz="1000">
                          <a:solidFill>
                            <a:srgbClr val="000000"/>
                          </a:solidFill>
                          <a:latin typeface="Yu Gothic"/>
                        </a:rPr>
                        <a:t>連絡先</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211" name="四角形 111"/>
          <p:cNvGraphicFramePr>
            <a:graphicFrameLocks noGrp="1"/>
          </p:cNvGraphicFramePr>
          <p:nvPr/>
        </p:nvGraphicFramePr>
        <p:xfrm>
          <a:off x="3563985" y="323824"/>
          <a:ext cx="5543999" cy="691515"/>
        </p:xfrm>
        <a:graphic>
          <a:graphicData uri="http://schemas.openxmlformats.org/drawingml/2006/table">
            <a:tbl>
              <a:tblPr/>
              <a:tblGrid>
                <a:gridCol w="624280">
                  <a:extLst>
                    <a:ext uri="{9D8B030D-6E8A-4147-A177-3AD203B41FA5}">
                      <a16:colId xmlns:a16="http://schemas.microsoft.com/office/drawing/2014/main" val="20000"/>
                    </a:ext>
                  </a:extLst>
                </a:gridCol>
                <a:gridCol w="4919719">
                  <a:extLst>
                    <a:ext uri="{9D8B030D-6E8A-4147-A177-3AD203B41FA5}">
                      <a16:colId xmlns:a16="http://schemas.microsoft.com/office/drawing/2014/main" val="20001"/>
                    </a:ext>
                  </a:extLst>
                </a:gridCol>
              </a:tblGrid>
              <a:tr h="691515">
                <a:tc>
                  <a:txBody>
                    <a:bodyPr/>
                    <a:lstStyle/>
                    <a:p>
                      <a:pPr algn="ctr"/>
                      <a:r>
                        <a:rPr lang="ja-JP" altLang="en-US" sz="1000">
                          <a:solidFill>
                            <a:srgbClr val="000000"/>
                          </a:solidFill>
                          <a:latin typeface="Yu Gothic"/>
                        </a:rPr>
                        <a:t>企業概要</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2" name="四角形 112"/>
          <p:cNvGraphicFramePr>
            <a:graphicFrameLocks noGrp="1"/>
          </p:cNvGraphicFramePr>
          <p:nvPr/>
        </p:nvGraphicFramePr>
        <p:xfrm>
          <a:off x="36001" y="1131750"/>
          <a:ext cx="9071998" cy="482201"/>
        </p:xfrm>
        <a:graphic>
          <a:graphicData uri="http://schemas.openxmlformats.org/drawingml/2006/table">
            <a:tbl>
              <a:tblPr/>
              <a:tblGrid>
                <a:gridCol w="647297">
                  <a:extLst>
                    <a:ext uri="{9D8B030D-6E8A-4147-A177-3AD203B41FA5}">
                      <a16:colId xmlns:a16="http://schemas.microsoft.com/office/drawing/2014/main" val="20000"/>
                    </a:ext>
                  </a:extLst>
                </a:gridCol>
                <a:gridCol w="8424701">
                  <a:extLst>
                    <a:ext uri="{9D8B030D-6E8A-4147-A177-3AD203B41FA5}">
                      <a16:colId xmlns:a16="http://schemas.microsoft.com/office/drawing/2014/main" val="20001"/>
                    </a:ext>
                  </a:extLst>
                </a:gridCol>
              </a:tblGrid>
              <a:tr h="482201">
                <a:tc>
                  <a:txBody>
                    <a:bodyPr/>
                    <a:lstStyle/>
                    <a:p>
                      <a:pPr algn="ctr"/>
                      <a:r>
                        <a:rPr lang="ja-JP" altLang="en-US" sz="1000">
                          <a:solidFill>
                            <a:srgbClr val="000000"/>
                          </a:solidFill>
                          <a:latin typeface="Yu Gothic"/>
                        </a:rPr>
                        <a:t>テーマ</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□住宅・居住空間開発施策　　□公共交通施策　　　□販路拡大施策　　　　　　　　　 □商業施設誘致施策</a:t>
                      </a:r>
                      <a:br>
                        <a:rPr lang="ja-JP" altLang="en-US" sz="1000">
                          <a:solidFill>
                            <a:srgbClr val="000000"/>
                          </a:solidFill>
                          <a:latin typeface="Yu Gothic"/>
                        </a:rPr>
                      </a:br>
                      <a:r>
                        <a:rPr lang="ja-JP" altLang="en-US" sz="1000">
                          <a:solidFill>
                            <a:srgbClr val="000000"/>
                          </a:solidFill>
                          <a:latin typeface="Yu Gothic"/>
                        </a:rPr>
                        <a:t>□企業誘致施策　　　　　　　□子育て支援施策　　□DX・AI推進による行政効率化　　□その他まちづくり全般に関すること</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3" name="四角形 113"/>
          <p:cNvGraphicFramePr>
            <a:graphicFrameLocks noGrp="1"/>
          </p:cNvGraphicFramePr>
          <p:nvPr/>
        </p:nvGraphicFramePr>
        <p:xfrm>
          <a:off x="35988" y="1690824"/>
          <a:ext cx="9071996" cy="275951"/>
        </p:xfrm>
        <a:graphic>
          <a:graphicData uri="http://schemas.openxmlformats.org/drawingml/2006/table">
            <a:tbl>
              <a:tblPr/>
              <a:tblGrid>
                <a:gridCol w="647297">
                  <a:extLst>
                    <a:ext uri="{9D8B030D-6E8A-4147-A177-3AD203B41FA5}">
                      <a16:colId xmlns:a16="http://schemas.microsoft.com/office/drawing/2014/main" val="20000"/>
                    </a:ext>
                  </a:extLst>
                </a:gridCol>
                <a:gridCol w="8424699">
                  <a:extLst>
                    <a:ext uri="{9D8B030D-6E8A-4147-A177-3AD203B41FA5}">
                      <a16:colId xmlns:a16="http://schemas.microsoft.com/office/drawing/2014/main" val="20001"/>
                    </a:ext>
                  </a:extLst>
                </a:gridCol>
              </a:tblGrid>
              <a:tr h="275951">
                <a:tc>
                  <a:txBody>
                    <a:bodyPr/>
                    <a:lstStyle/>
                    <a:p>
                      <a:pPr algn="ctr"/>
                      <a:r>
                        <a:rPr lang="ja-JP" altLang="en-US" sz="1000">
                          <a:solidFill>
                            <a:srgbClr val="000000"/>
                          </a:solidFill>
                          <a:latin typeface="Yu Gothic"/>
                        </a:rPr>
                        <a:t>提案理由</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dirty="0">
                          <a:solidFill>
                            <a:srgbClr val="000000"/>
                          </a:solidFill>
                          <a:latin typeface="Yu Gothic"/>
                        </a:rPr>
                        <a:t>　</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4" name="四角形 114"/>
          <p:cNvGraphicFramePr>
            <a:graphicFrameLocks noGrp="1"/>
          </p:cNvGraphicFramePr>
          <p:nvPr/>
        </p:nvGraphicFramePr>
        <p:xfrm>
          <a:off x="35994" y="2057151"/>
          <a:ext cx="9071995" cy="304800"/>
        </p:xfrm>
        <a:graphic>
          <a:graphicData uri="http://schemas.openxmlformats.org/drawingml/2006/table">
            <a:tbl>
              <a:tblPr/>
              <a:tblGrid>
                <a:gridCol w="1941897">
                  <a:extLst>
                    <a:ext uri="{9D8B030D-6E8A-4147-A177-3AD203B41FA5}">
                      <a16:colId xmlns:a16="http://schemas.microsoft.com/office/drawing/2014/main" val="20000"/>
                    </a:ext>
                  </a:extLst>
                </a:gridCol>
                <a:gridCol w="7130098">
                  <a:extLst>
                    <a:ext uri="{9D8B030D-6E8A-4147-A177-3AD203B41FA5}">
                      <a16:colId xmlns:a16="http://schemas.microsoft.com/office/drawing/2014/main" val="20001"/>
                    </a:ext>
                  </a:extLst>
                </a:gridCol>
              </a:tblGrid>
              <a:tr h="273298">
                <a:tc>
                  <a:txBody>
                    <a:bodyPr/>
                    <a:lstStyle/>
                    <a:p>
                      <a:pPr algn="ctr"/>
                      <a:r>
                        <a:rPr lang="ja-JP" altLang="en-US" sz="1000">
                          <a:solidFill>
                            <a:srgbClr val="000000"/>
                          </a:solidFill>
                          <a:latin typeface="Yu Gothic"/>
                        </a:rPr>
                        <a:t>提供できるソリューション</a:t>
                      </a:r>
                      <a:br>
                        <a:rPr lang="ja-JP" altLang="en-US" sz="1000">
                          <a:solidFill>
                            <a:srgbClr val="000000"/>
                          </a:solidFill>
                          <a:latin typeface="Yu Gothic"/>
                        </a:rPr>
                      </a:br>
                      <a:r>
                        <a:rPr lang="ja-JP" altLang="en-US" sz="1000">
                          <a:solidFill>
                            <a:srgbClr val="000000"/>
                          </a:solidFill>
                          <a:latin typeface="Yu Gothic"/>
                        </a:rPr>
                        <a:t>（ノウハウや強み含む）</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5" name="四角形 115"/>
          <p:cNvGraphicFramePr>
            <a:graphicFrameLocks noGrp="1"/>
          </p:cNvGraphicFramePr>
          <p:nvPr/>
        </p:nvGraphicFramePr>
        <p:xfrm>
          <a:off x="35988" y="2427750"/>
          <a:ext cx="9071994" cy="800717"/>
        </p:xfrm>
        <a:graphic>
          <a:graphicData uri="http://schemas.openxmlformats.org/drawingml/2006/table">
            <a:tbl>
              <a:tblPr/>
              <a:tblGrid>
                <a:gridCol w="647298">
                  <a:extLst>
                    <a:ext uri="{9D8B030D-6E8A-4147-A177-3AD203B41FA5}">
                      <a16:colId xmlns:a16="http://schemas.microsoft.com/office/drawing/2014/main" val="20000"/>
                    </a:ext>
                  </a:extLst>
                </a:gridCol>
                <a:gridCol w="8424696">
                  <a:extLst>
                    <a:ext uri="{9D8B030D-6E8A-4147-A177-3AD203B41FA5}">
                      <a16:colId xmlns:a16="http://schemas.microsoft.com/office/drawing/2014/main" val="20001"/>
                    </a:ext>
                  </a:extLst>
                </a:gridCol>
              </a:tblGrid>
              <a:tr h="800717">
                <a:tc>
                  <a:txBody>
                    <a:bodyPr/>
                    <a:lstStyle/>
                    <a:p>
                      <a:pPr algn="ctr"/>
                      <a:r>
                        <a:rPr lang="ja-JP" altLang="en-US" sz="1000">
                          <a:solidFill>
                            <a:srgbClr val="000000"/>
                          </a:solidFill>
                          <a:latin typeface="Yu Gothic"/>
                        </a:rPr>
                        <a:t>提案概要</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6" name="四角形 116"/>
          <p:cNvGraphicFramePr>
            <a:graphicFrameLocks noGrp="1"/>
          </p:cNvGraphicFramePr>
          <p:nvPr/>
        </p:nvGraphicFramePr>
        <p:xfrm>
          <a:off x="36006" y="3291750"/>
          <a:ext cx="9071993" cy="325625"/>
        </p:xfrm>
        <a:graphic>
          <a:graphicData uri="http://schemas.openxmlformats.org/drawingml/2006/table">
            <a:tbl>
              <a:tblPr/>
              <a:tblGrid>
                <a:gridCol w="1294595">
                  <a:extLst>
                    <a:ext uri="{9D8B030D-6E8A-4147-A177-3AD203B41FA5}">
                      <a16:colId xmlns:a16="http://schemas.microsoft.com/office/drawing/2014/main" val="20000"/>
                    </a:ext>
                  </a:extLst>
                </a:gridCol>
                <a:gridCol w="7777398">
                  <a:extLst>
                    <a:ext uri="{9D8B030D-6E8A-4147-A177-3AD203B41FA5}">
                      <a16:colId xmlns:a16="http://schemas.microsoft.com/office/drawing/2014/main" val="20001"/>
                    </a:ext>
                  </a:extLst>
                </a:gridCol>
              </a:tblGrid>
              <a:tr h="325625">
                <a:tc>
                  <a:txBody>
                    <a:bodyPr/>
                    <a:lstStyle/>
                    <a:p>
                      <a:pPr algn="ctr"/>
                      <a:r>
                        <a:rPr lang="ja-JP" altLang="en-US" sz="1000">
                          <a:solidFill>
                            <a:srgbClr val="000000"/>
                          </a:solidFill>
                          <a:latin typeface="Yu Gothic"/>
                        </a:rPr>
                        <a:t>影響・効果</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1000">
                          <a:solidFill>
                            <a:srgbClr val="000000"/>
                          </a:solidFill>
                          <a:latin typeface="Yu Gothic"/>
                        </a:rPr>
                        <a:t>　</a:t>
                      </a:r>
                      <a:endParaRPr kumimoji="1" lang="ja-JP" altLang="en-US"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7" name="四角形 117"/>
          <p:cNvGraphicFramePr>
            <a:graphicFrameLocks noGrp="1"/>
          </p:cNvGraphicFramePr>
          <p:nvPr/>
        </p:nvGraphicFramePr>
        <p:xfrm>
          <a:off x="35994" y="3723750"/>
          <a:ext cx="9071992" cy="504000"/>
        </p:xfrm>
        <a:graphic>
          <a:graphicData uri="http://schemas.openxmlformats.org/drawingml/2006/table">
            <a:tbl>
              <a:tblPr/>
              <a:tblGrid>
                <a:gridCol w="1294596">
                  <a:extLst>
                    <a:ext uri="{9D8B030D-6E8A-4147-A177-3AD203B41FA5}">
                      <a16:colId xmlns:a16="http://schemas.microsoft.com/office/drawing/2014/main" val="20000"/>
                    </a:ext>
                  </a:extLst>
                </a:gridCol>
                <a:gridCol w="7777396">
                  <a:extLst>
                    <a:ext uri="{9D8B030D-6E8A-4147-A177-3AD203B41FA5}">
                      <a16:colId xmlns:a16="http://schemas.microsoft.com/office/drawing/2014/main" val="20001"/>
                    </a:ext>
                  </a:extLst>
                </a:gridCol>
              </a:tblGrid>
              <a:tr h="504000">
                <a:tc>
                  <a:txBody>
                    <a:bodyPr/>
                    <a:lstStyle/>
                    <a:p>
                      <a:pPr algn="ctr"/>
                      <a:r>
                        <a:rPr lang="ja-JP" altLang="en-US" sz="1000">
                          <a:solidFill>
                            <a:srgbClr val="000000"/>
                          </a:solidFill>
                          <a:latin typeface="Yu Gothic"/>
                        </a:rPr>
                        <a:t>官民リスク分担</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l"/>
                      <a:r>
                        <a:rPr lang="ja-JP" altLang="en-US" sz="900" dirty="0">
                          <a:solidFill>
                            <a:srgbClr val="000000"/>
                          </a:solidFill>
                          <a:latin typeface="Yu Gothic"/>
                        </a:rPr>
                        <a:t>※発案事業において想定されるリスクと、それらを市と事業者等のどちらで分担するかについて簡潔に記載してください。</a:t>
                      </a:r>
                      <a:br>
                        <a:rPr lang="ja-JP" altLang="en-US" sz="1000" dirty="0">
                          <a:solidFill>
                            <a:srgbClr val="000000"/>
                          </a:solidFill>
                          <a:latin typeface="Yu Gothic"/>
                        </a:rPr>
                      </a:br>
                      <a:r>
                        <a:rPr lang="ja-JP" altLang="en-US" sz="1000" dirty="0">
                          <a:solidFill>
                            <a:srgbClr val="000000"/>
                          </a:solidFill>
                          <a:latin typeface="Yu Gothic"/>
                        </a:rPr>
                        <a:t>　</a:t>
                      </a:r>
                      <a:endParaRPr kumimoji="1" lang="ja-JP" altLang="en-US" sz="1100" dirty="0"/>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1218" name="四角形 118"/>
          <p:cNvGraphicFramePr>
            <a:graphicFrameLocks noGrp="1"/>
          </p:cNvGraphicFramePr>
          <p:nvPr>
            <p:extLst>
              <p:ext uri="{D42A27DB-BD31-4B8C-83A1-F6EECF244321}">
                <p14:modId xmlns:p14="http://schemas.microsoft.com/office/powerpoint/2010/main" val="4210406059"/>
              </p:ext>
            </p:extLst>
          </p:nvPr>
        </p:nvGraphicFramePr>
        <p:xfrm>
          <a:off x="35994" y="4299750"/>
          <a:ext cx="9071990" cy="721560"/>
        </p:xfrm>
        <a:graphic>
          <a:graphicData uri="http://schemas.openxmlformats.org/drawingml/2006/table">
            <a:tbl>
              <a:tblPr/>
              <a:tblGrid>
                <a:gridCol w="1294597">
                  <a:extLst>
                    <a:ext uri="{9D8B030D-6E8A-4147-A177-3AD203B41FA5}">
                      <a16:colId xmlns:a16="http://schemas.microsoft.com/office/drawing/2014/main" val="20000"/>
                    </a:ext>
                  </a:extLst>
                </a:gridCol>
                <a:gridCol w="647298">
                  <a:extLst>
                    <a:ext uri="{9D8B030D-6E8A-4147-A177-3AD203B41FA5}">
                      <a16:colId xmlns:a16="http://schemas.microsoft.com/office/drawing/2014/main" val="20001"/>
                    </a:ext>
                  </a:extLst>
                </a:gridCol>
                <a:gridCol w="1294597">
                  <a:extLst>
                    <a:ext uri="{9D8B030D-6E8A-4147-A177-3AD203B41FA5}">
                      <a16:colId xmlns:a16="http://schemas.microsoft.com/office/drawing/2014/main" val="20002"/>
                    </a:ext>
                  </a:extLst>
                </a:gridCol>
                <a:gridCol w="5835498">
                  <a:extLst>
                    <a:ext uri="{9D8B030D-6E8A-4147-A177-3AD203B41FA5}">
                      <a16:colId xmlns:a16="http://schemas.microsoft.com/office/drawing/2014/main" val="20003"/>
                    </a:ext>
                  </a:extLst>
                </a:gridCol>
              </a:tblGrid>
              <a:tr h="432000">
                <a:tc rowSpan="2">
                  <a:txBody>
                    <a:bodyPr/>
                    <a:lstStyle/>
                    <a:p>
                      <a:pPr algn="ctr"/>
                      <a:r>
                        <a:rPr lang="ja-JP" altLang="en-US" sz="1000">
                          <a:solidFill>
                            <a:srgbClr val="000000"/>
                          </a:solidFill>
                          <a:latin typeface="Yu Gothic"/>
                        </a:rPr>
                        <a:t>自治体負担</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ctr"/>
                      <a:r>
                        <a:rPr lang="ja-JP" altLang="en-US" sz="1000" dirty="0">
                          <a:solidFill>
                            <a:srgbClr val="000000"/>
                          </a:solidFill>
                          <a:latin typeface="Yu Gothic"/>
                        </a:rPr>
                        <a:t>財政負担</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ctr"/>
                      <a:r>
                        <a:rPr lang="ja-JP" altLang="en-US" sz="1000" dirty="0">
                          <a:solidFill>
                            <a:srgbClr val="000000"/>
                          </a:solidFill>
                          <a:latin typeface="Yu Gothic"/>
                        </a:rPr>
                        <a:t>有　・　無</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r>
                        <a:rPr lang="ja-JP" altLang="en-US" sz="900" dirty="0">
                          <a:solidFill>
                            <a:srgbClr val="000000"/>
                          </a:solidFill>
                          <a:latin typeface="Yu Gothic"/>
                        </a:rPr>
                        <a:t>※有の場合、自治体負担（当初投資及びランニングコスト）を記載してください。</a:t>
                      </a:r>
                      <a:endParaRPr kumimoji="1" lang="ja-JP" altLang="en-US" sz="1000" dirty="0"/>
                    </a:p>
                    <a:p>
                      <a:pPr algn="l"/>
                      <a:endParaRPr lang="ja-JP" altLang="en-US" sz="1100" dirty="0">
                        <a:solidFill>
                          <a:srgbClr val="000000"/>
                        </a:solidFill>
                        <a:latin typeface="Yu Gothic"/>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66905">
                <a:tc vMerge="1">
                  <a:txBody>
                    <a:bodyPr/>
                    <a:lstStyle/>
                    <a:p>
                      <a:endParaRPr kumimoji="1" lang="ja-JP" altLang="en-US" dirty="0"/>
                    </a:p>
                  </a:txBody>
                  <a:tcPr>
                    <a:lnL>
                      <a:noFill/>
                    </a:lnL>
                    <a:lnR>
                      <a:noFill/>
                    </a:lnR>
                    <a:lnT>
                      <a:noFill/>
                    </a:lnT>
                    <a:lnB>
                      <a:noFill/>
                    </a:lnB>
                  </a:tcPr>
                </a:tc>
                <a:tc>
                  <a:txBody>
                    <a:bodyPr/>
                    <a:lstStyle/>
                    <a:p>
                      <a:pPr algn="ctr"/>
                      <a:r>
                        <a:rPr lang="ja-JP" altLang="en-US" sz="1000">
                          <a:solidFill>
                            <a:srgbClr val="000000"/>
                          </a:solidFill>
                          <a:latin typeface="Yu Gothic"/>
                        </a:rPr>
                        <a:t>人的負担</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2F3"/>
                    </a:solidFill>
                  </a:tcPr>
                </a:tc>
                <a:tc>
                  <a:txBody>
                    <a:bodyPr/>
                    <a:lstStyle/>
                    <a:p>
                      <a:pPr algn="ctr"/>
                      <a:r>
                        <a:rPr lang="ja-JP" altLang="en-US" sz="1000">
                          <a:solidFill>
                            <a:srgbClr val="000000"/>
                          </a:solidFill>
                          <a:latin typeface="Yu Gothic"/>
                        </a:rPr>
                        <a:t>有　・　無</a:t>
                      </a:r>
                      <a:endParaRPr kumimoji="1" lang="ja-JP" altLang="en-US" sz="1100" dirty="0"/>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a:r>
                        <a:rPr lang="ja-JP" altLang="en-US" sz="900" dirty="0">
                          <a:solidFill>
                            <a:srgbClr val="000000"/>
                          </a:solidFill>
                          <a:latin typeface="Yu Gothic"/>
                        </a:rPr>
                        <a:t>※有の場合、内容等を記載してください。</a:t>
                      </a:r>
                      <a:endParaRPr kumimoji="1" lang="ja-JP" altLang="en-US" sz="1000" dirty="0"/>
                    </a:p>
                    <a:p>
                      <a:pPr algn="l"/>
                      <a:r>
                        <a:rPr lang="ja-JP" altLang="en-US" sz="1000" dirty="0">
                          <a:solidFill>
                            <a:srgbClr val="000000"/>
                          </a:solidFill>
                          <a:latin typeface="Yu Gothic"/>
                        </a:rPr>
                        <a:t>　</a:t>
                      </a:r>
                      <a:endParaRPr lang="ja-JP" altLang="en-US" sz="1100" dirty="0">
                        <a:solidFill>
                          <a:srgbClr val="000000"/>
                        </a:solidFill>
                        <a:latin typeface="Yu Gothic"/>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画面に合わせる (16:9)</PresentationFormat>
  <Paragraphs>30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vt:lpstr>
      <vt:lpstr>游ゴシック Light</vt:lpstr>
      <vt:lpstr>Arial</vt:lpstr>
      <vt:lpstr>標準</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植松　拓哉</dc:creator>
  <cp:lastModifiedBy>仁科　佳菜子</cp:lastModifiedBy>
  <cp:revision>13</cp:revision>
  <dcterms:created xsi:type="dcterms:W3CDTF">2026-05-26T09:25:36Z</dcterms:created>
  <dcterms:modified xsi:type="dcterms:W3CDTF">2026-05-26T10:36:54Z</dcterms:modified>
</cp:coreProperties>
</file>